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4" r:id="rId2"/>
    <p:sldId id="272" r:id="rId3"/>
    <p:sldId id="269" r:id="rId4"/>
    <p:sldId id="268" r:id="rId5"/>
    <p:sldId id="270" r:id="rId6"/>
    <p:sldId id="276" r:id="rId7"/>
    <p:sldId id="256" r:id="rId8"/>
    <p:sldId id="258" r:id="rId9"/>
    <p:sldId id="260" r:id="rId10"/>
    <p:sldId id="262" r:id="rId11"/>
    <p:sldId id="265" r:id="rId12"/>
    <p:sldId id="266" r:id="rId13"/>
    <p:sldId id="273" r:id="rId14"/>
    <p:sldId id="275" r:id="rId15"/>
    <p:sldId id="278" r:id="rId16"/>
    <p:sldId id="277" r:id="rId17"/>
    <p:sldId id="271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CB9C1-8617-488D-BEC5-A37AB190D3E8}" type="datetimeFigureOut">
              <a:rPr lang="es-MX" smtClean="0"/>
              <a:pPr/>
              <a:t>09/12/2009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3D85A-C826-4799-B412-E6B8E8ECE13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Introducción: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3D85A-C826-4799-B412-E6B8E8ECE138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C03A506-8376-46CE-8E87-18F70921BF50}" type="datetimeFigureOut">
              <a:rPr lang="es-MX" smtClean="0"/>
              <a:pPr/>
              <a:t>09/12/2009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BF611DD-DAEB-4EFE-A5B2-F24ED14C6B9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A506-8376-46CE-8E87-18F70921BF50}" type="datetimeFigureOut">
              <a:rPr lang="es-MX" smtClean="0"/>
              <a:pPr/>
              <a:t>09/12/2009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11DD-DAEB-4EFE-A5B2-F24ED14C6B9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A506-8376-46CE-8E87-18F70921BF50}" type="datetimeFigureOut">
              <a:rPr lang="es-MX" smtClean="0"/>
              <a:pPr/>
              <a:t>09/12/2009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11DD-DAEB-4EFE-A5B2-F24ED14C6B9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C03A506-8376-46CE-8E87-18F70921BF50}" type="datetimeFigureOut">
              <a:rPr lang="es-MX" smtClean="0"/>
              <a:pPr/>
              <a:t>09/12/2009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11DD-DAEB-4EFE-A5B2-F24ED14C6B9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C03A506-8376-46CE-8E87-18F70921BF50}" type="datetimeFigureOut">
              <a:rPr lang="es-MX" smtClean="0"/>
              <a:pPr/>
              <a:t>09/12/2009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BF611DD-DAEB-4EFE-A5B2-F24ED14C6B99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C03A506-8376-46CE-8E87-18F70921BF50}" type="datetimeFigureOut">
              <a:rPr lang="es-MX" smtClean="0"/>
              <a:pPr/>
              <a:t>09/12/2009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BF611DD-DAEB-4EFE-A5B2-F24ED14C6B9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C03A506-8376-46CE-8E87-18F70921BF50}" type="datetimeFigureOut">
              <a:rPr lang="es-MX" smtClean="0"/>
              <a:pPr/>
              <a:t>09/12/2009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BF611DD-DAEB-4EFE-A5B2-F24ED14C6B9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A506-8376-46CE-8E87-18F70921BF50}" type="datetimeFigureOut">
              <a:rPr lang="es-MX" smtClean="0"/>
              <a:pPr/>
              <a:t>09/12/2009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11DD-DAEB-4EFE-A5B2-F24ED14C6B9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C03A506-8376-46CE-8E87-18F70921BF50}" type="datetimeFigureOut">
              <a:rPr lang="es-MX" smtClean="0"/>
              <a:pPr/>
              <a:t>09/12/2009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BF611DD-DAEB-4EFE-A5B2-F24ED14C6B9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C03A506-8376-46CE-8E87-18F70921BF50}" type="datetimeFigureOut">
              <a:rPr lang="es-MX" smtClean="0"/>
              <a:pPr/>
              <a:t>09/12/2009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BF611DD-DAEB-4EFE-A5B2-F24ED14C6B9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C03A506-8376-46CE-8E87-18F70921BF50}" type="datetimeFigureOut">
              <a:rPr lang="es-MX" smtClean="0"/>
              <a:pPr/>
              <a:t>09/12/2009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BF611DD-DAEB-4EFE-A5B2-F24ED14C6B9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C03A506-8376-46CE-8E87-18F70921BF50}" type="datetimeFigureOut">
              <a:rPr lang="es-MX" smtClean="0"/>
              <a:pPr/>
              <a:t>09/12/2009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BF611DD-DAEB-4EFE-A5B2-F24ED14C6B9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elmomo.net/noticias/la-historieta-como-herramienta-educativa.php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8993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MX" sz="6000" i="1" dirty="0" smtClean="0">
                <a:solidFill>
                  <a:schemeClr val="tx1"/>
                </a:solidFill>
              </a:rPr>
              <a:t>UNAM</a:t>
            </a:r>
            <a:br>
              <a:rPr lang="es-MX" sz="6000" i="1" dirty="0" smtClean="0">
                <a:solidFill>
                  <a:schemeClr val="tx1"/>
                </a:solidFill>
              </a:rPr>
            </a:br>
            <a:r>
              <a:rPr lang="es-MX" sz="6000" i="1" dirty="0" smtClean="0">
                <a:solidFill>
                  <a:schemeClr val="tx1"/>
                </a:solidFill>
              </a:rPr>
              <a:t> </a:t>
            </a:r>
            <a:r>
              <a:rPr lang="es-MX" sz="4400" i="1" dirty="0" smtClean="0">
                <a:solidFill>
                  <a:schemeClr val="tx1"/>
                </a:solidFill>
              </a:rPr>
              <a:t>Filosofía y Letras</a:t>
            </a:r>
            <a:r>
              <a:rPr lang="es-MX" sz="6000" i="1" dirty="0" smtClean="0"/>
              <a:t/>
            </a:r>
            <a:br>
              <a:rPr lang="es-MX" sz="6000" i="1" dirty="0" smtClean="0"/>
            </a:br>
            <a:endParaRPr lang="es-MX" i="1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401080" cy="468946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MX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Colegio de Pedagogía</a:t>
            </a:r>
          </a:p>
          <a:p>
            <a:pPr algn="ctr">
              <a:buNone/>
            </a:pPr>
            <a:r>
              <a:rPr lang="es-MX" dirty="0" smtClean="0"/>
              <a:t>Auxiliares de la comunicación I</a:t>
            </a:r>
          </a:p>
          <a:p>
            <a:endParaRPr lang="es-MX" dirty="0" smtClean="0"/>
          </a:p>
          <a:p>
            <a:pPr algn="ctr">
              <a:buNone/>
            </a:pPr>
            <a:r>
              <a:rPr lang="es-MX" sz="4800" dirty="0" smtClean="0"/>
              <a:t> </a:t>
            </a:r>
            <a:r>
              <a:rPr lang="es-MX" sz="4800" i="1" dirty="0" smtClean="0"/>
              <a:t>La historieta</a:t>
            </a:r>
          </a:p>
          <a:p>
            <a:endParaRPr lang="es-MX" dirty="0" smtClean="0"/>
          </a:p>
          <a:p>
            <a:r>
              <a:rPr lang="es-MX" dirty="0" smtClean="0"/>
              <a:t>Integrantes: Fuentes Lozano Ma. Fernanda      </a:t>
            </a:r>
          </a:p>
          <a:p>
            <a:pPr>
              <a:buNone/>
            </a:pPr>
            <a:r>
              <a:rPr lang="es-MX" dirty="0" smtClean="0"/>
              <a:t>              	      Ortega Martínez Daffne A.                     		      Sánchez Martínez Mariana</a:t>
            </a:r>
          </a:p>
          <a:p>
            <a:pPr>
              <a:buNone/>
            </a:pPr>
            <a:r>
              <a:rPr lang="es-MX" dirty="0" smtClean="0"/>
              <a:t>       	                Tinoco Pacheco </a:t>
            </a:r>
            <a:r>
              <a:rPr lang="es-MX" dirty="0" err="1" smtClean="0"/>
              <a:t>Mical</a:t>
            </a:r>
            <a:r>
              <a:rPr lang="es-MX" dirty="0" smtClean="0"/>
              <a:t> E.</a:t>
            </a:r>
          </a:p>
        </p:txBody>
      </p:sp>
      <p:pic>
        <p:nvPicPr>
          <p:cNvPr id="1026" name="Imagen 4" descr="filosofía y letras"/>
          <p:cNvPicPr>
            <a:picLocks noChangeAspect="1" noChangeArrowheads="1"/>
          </p:cNvPicPr>
          <p:nvPr/>
        </p:nvPicPr>
        <p:blipFill>
          <a:blip r:embed="rId2" cstate="print"/>
          <a:srcRect r="8490"/>
          <a:stretch>
            <a:fillRect/>
          </a:stretch>
        </p:blipFill>
        <p:spPr bwMode="auto">
          <a:xfrm>
            <a:off x="357158" y="785794"/>
            <a:ext cx="1402374" cy="1724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Imagen 1" descr="universidad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grayscl/>
            <a:biLevel thresh="50000"/>
          </a:blip>
          <a:srcRect l="16965" t="17545" r="20982" b="24252"/>
          <a:stretch>
            <a:fillRect/>
          </a:stretch>
        </p:blipFill>
        <p:spPr bwMode="auto">
          <a:xfrm>
            <a:off x="7143768" y="857232"/>
            <a:ext cx="175489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Onomatopeyas</a:t>
            </a:r>
            <a:endParaRPr lang="es-MX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s-MX" dirty="0" smtClean="0"/>
              <a:t>Constituyen la utilización de la escritura fonética con el fin de sugerir al lector sonidos o ruidos </a:t>
            </a:r>
          </a:p>
          <a:p>
            <a:pPr algn="just"/>
            <a:r>
              <a:rPr lang="es-MX" dirty="0" smtClean="0"/>
              <a:t>Se representan con letras sueltas de tamaños diferentes y aparecen sin globo.</a:t>
            </a:r>
          </a:p>
          <a:p>
            <a:endParaRPr lang="es-MX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214422"/>
            <a:ext cx="420978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390" y="1071545"/>
            <a:ext cx="3957576" cy="4786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130936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Símbolos cinéticos</a:t>
            </a:r>
            <a:endParaRPr lang="es-MX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1643051"/>
            <a:ext cx="4429124" cy="4429156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Se utilizan para</a:t>
            </a:r>
            <a:r>
              <a:rPr lang="es-MX" dirty="0" smtClean="0">
                <a:sym typeface="Wingdings" pitchFamily="2" charset="2"/>
              </a:rPr>
              <a:t> crear</a:t>
            </a:r>
            <a:r>
              <a:rPr lang="es-MX" dirty="0" smtClean="0"/>
              <a:t>  sensación de movimiento a los personajes y  diferentes objetos. </a:t>
            </a:r>
          </a:p>
          <a:p>
            <a:pPr algn="just">
              <a:buNone/>
            </a:pPr>
            <a:endParaRPr lang="es-MX" dirty="0" smtClean="0"/>
          </a:p>
          <a:p>
            <a:pPr algn="just"/>
            <a:r>
              <a:rPr lang="es-MX" dirty="0" smtClean="0"/>
              <a:t>Inventados </a:t>
            </a:r>
            <a:r>
              <a:rPr lang="es-MX" dirty="0" smtClean="0">
                <a:sym typeface="Wingdings" pitchFamily="2" charset="2"/>
              </a:rPr>
              <a:t></a:t>
            </a:r>
            <a:r>
              <a:rPr lang="es-MX" dirty="0" smtClean="0"/>
              <a:t> representar gráficamente movimientos </a:t>
            </a:r>
            <a:r>
              <a:rPr lang="es-MX" dirty="0" smtClean="0">
                <a:sym typeface="Wingdings" pitchFamily="2" charset="2"/>
              </a:rPr>
              <a:t> en imágenes estéticas.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Signos Icónicos</a:t>
            </a:r>
            <a:endParaRPr lang="es-MX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pPr algn="just"/>
            <a:r>
              <a:rPr lang="es-MX" dirty="0" smtClean="0"/>
              <a:t>Constituyen las escenas. Los gestos de los personajes tienen una gran importancia para comunicar las distintas situaciones, y están convencionalizados.</a:t>
            </a:r>
          </a:p>
          <a:p>
            <a:endParaRPr lang="es-MX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65725" y="1500188"/>
            <a:ext cx="3978275" cy="44465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Diferencias entre Cómic  e Historieta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MX" dirty="0" smtClean="0"/>
              <a:t>Cómic</a:t>
            </a:r>
            <a:endParaRPr lang="es-MX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s-MX" dirty="0" smtClean="0"/>
              <a:t>Historieta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MX" dirty="0" smtClean="0"/>
              <a:t>Requiere de pocas viñetas</a:t>
            </a:r>
          </a:p>
          <a:p>
            <a:r>
              <a:rPr lang="es-MX" dirty="0" smtClean="0"/>
              <a:t>No necesaria la secuencia cronológica</a:t>
            </a:r>
          </a:p>
          <a:p>
            <a:r>
              <a:rPr lang="es-MX" dirty="0" smtClean="0"/>
              <a:t>Elementos narrativos cortos</a:t>
            </a:r>
          </a:p>
          <a:p>
            <a:r>
              <a:rPr lang="es-MX" dirty="0" smtClean="0"/>
              <a:t>Dibujo generalmente humorístico y caricaturesco</a:t>
            </a:r>
          </a:p>
          <a:p>
            <a:r>
              <a:rPr lang="es-MX" dirty="0" smtClean="0"/>
              <a:t>Humor, gracia y cómico</a:t>
            </a:r>
            <a:endParaRPr lang="es-MX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MX" dirty="0" smtClean="0"/>
              <a:t>Necesita muchos encuadres</a:t>
            </a:r>
          </a:p>
          <a:p>
            <a:r>
              <a:rPr lang="es-MX" dirty="0" smtClean="0"/>
              <a:t>Necesaria la secuencia cronológica</a:t>
            </a:r>
          </a:p>
          <a:p>
            <a:r>
              <a:rPr lang="es-MX" dirty="0" smtClean="0"/>
              <a:t>Elementos narrativos y diálogos más extensos</a:t>
            </a:r>
          </a:p>
          <a:p>
            <a:r>
              <a:rPr lang="es-MX" dirty="0" smtClean="0"/>
              <a:t>Dibujo generalmente artístico</a:t>
            </a:r>
          </a:p>
          <a:p>
            <a:r>
              <a:rPr lang="es-MX" dirty="0" smtClean="0"/>
              <a:t>Mayoría con carácter formal y serio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0034" y="1928802"/>
            <a:ext cx="4429156" cy="4143404"/>
          </a:xfrm>
        </p:spPr>
        <p:txBody>
          <a:bodyPr>
            <a:noAutofit/>
          </a:bodyPr>
          <a:lstStyle/>
          <a:p>
            <a:r>
              <a:rPr lang="es-MX" sz="2200" dirty="0" smtClean="0">
                <a:sym typeface="Wingdings" pitchFamily="2" charset="2"/>
              </a:rPr>
              <a:t>Puede ser utilizado con mensaje </a:t>
            </a:r>
            <a:r>
              <a:rPr lang="es-MX" sz="2200" dirty="0" smtClean="0">
                <a:sym typeface="Wingdings" pitchFamily="2" charset="2"/>
              </a:rPr>
              <a:t>educativo</a:t>
            </a:r>
            <a:endParaRPr lang="es-MX" sz="2200" dirty="0" smtClean="0">
              <a:sym typeface="Wingdings" pitchFamily="2" charset="2"/>
            </a:endParaRPr>
          </a:p>
          <a:p>
            <a:r>
              <a:rPr lang="es-MX" sz="2200" dirty="0" smtClean="0"/>
              <a:t>Atractivo </a:t>
            </a:r>
            <a:r>
              <a:rPr lang="es-MX" sz="2200" dirty="0" smtClean="0">
                <a:sym typeface="Wingdings" pitchFamily="2" charset="2"/>
              </a:rPr>
              <a:t> corto, sencillo de entender.</a:t>
            </a:r>
          </a:p>
          <a:p>
            <a:r>
              <a:rPr lang="es-MX" sz="2200" dirty="0" smtClean="0">
                <a:sym typeface="Wingdings" pitchFamily="2" charset="2"/>
              </a:rPr>
              <a:t>Fomenta </a:t>
            </a:r>
            <a:r>
              <a:rPr lang="es-MX" sz="2200" dirty="0" smtClean="0">
                <a:sym typeface="Wingdings" pitchFamily="2" charset="2"/>
              </a:rPr>
              <a:t>la lectura. </a:t>
            </a:r>
          </a:p>
          <a:p>
            <a:r>
              <a:rPr lang="es-MX" sz="2200" dirty="0" smtClean="0">
                <a:sym typeface="Wingdings" pitchFamily="2" charset="2"/>
              </a:rPr>
              <a:t>Desarrolla la imaginación</a:t>
            </a:r>
            <a:r>
              <a:rPr lang="es-MX" sz="2200" dirty="0" smtClean="0">
                <a:sym typeface="Wingdings" pitchFamily="2" charset="2"/>
              </a:rPr>
              <a:t>.</a:t>
            </a:r>
          </a:p>
          <a:p>
            <a:r>
              <a:rPr lang="es-MX" sz="2200" dirty="0" smtClean="0">
                <a:sym typeface="Wingdings" pitchFamily="2" charset="2"/>
              </a:rPr>
              <a:t>Ayuda a recordar lo aprendido en clase.</a:t>
            </a:r>
          </a:p>
          <a:p>
            <a:r>
              <a:rPr lang="es-MX" sz="2200" dirty="0" smtClean="0">
                <a:sym typeface="Wingdings" pitchFamily="2" charset="2"/>
              </a:rPr>
              <a:t>Aplicación de lo visto en clase.</a:t>
            </a:r>
          </a:p>
          <a:p>
            <a:pPr>
              <a:buNone/>
            </a:pPr>
            <a:r>
              <a:rPr lang="es-MX" sz="2200" dirty="0" smtClean="0">
                <a:sym typeface="Wingdings" pitchFamily="2" charset="2"/>
              </a:rPr>
              <a:t>http://www.clarin.com/diario/2002/05/11/s-03201.htm</a:t>
            </a:r>
            <a:endParaRPr lang="es-MX" sz="2200" dirty="0" smtClean="0">
              <a:sym typeface="Wingdings" pitchFamily="2" charset="2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000232" y="642918"/>
            <a:ext cx="57496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Utilidad pedagógica </a:t>
            </a:r>
            <a:endParaRPr lang="es-ES" sz="4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imagenes.acambiode.com/img-bbdd/FL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70994">
            <a:off x="5387257" y="1681973"/>
            <a:ext cx="3200400" cy="4543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respiratoriasbebe.org/descargas/afiche_50x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531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historieta como herramienta educativ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429000"/>
            <a:ext cx="5815936" cy="2957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5852" y="1714488"/>
            <a:ext cx="5786478" cy="15716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sz="2000" dirty="0" smtClean="0">
                <a:sym typeface="Wingdings" pitchFamily="2" charset="2"/>
              </a:rPr>
              <a:t>La historieta puede ser utilizado en la educación ya sea como material didáctico o para dejarlo como actividad a los alumnos.</a:t>
            </a:r>
          </a:p>
          <a:p>
            <a:pPr algn="just"/>
            <a:r>
              <a:rPr lang="es-MX" sz="2000" dirty="0" smtClean="0">
                <a:sym typeface="Wingdings" pitchFamily="2" charset="2"/>
              </a:rPr>
              <a:t>Es importante conocer los elementos básicos de la historieta para  diseñarla de manera adecuada y atractiva.</a:t>
            </a:r>
            <a:endParaRPr lang="es-MX" sz="2000" dirty="0" smtClean="0">
              <a:sym typeface="Wingdings" pitchFamily="2" charset="2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000232" y="642918"/>
            <a:ext cx="57496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Conclusión</a:t>
            </a:r>
            <a:endParaRPr lang="es-ES" sz="4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000" dirty="0" smtClean="0">
                <a:solidFill>
                  <a:schemeClr val="accent1"/>
                </a:solidFill>
              </a:rPr>
              <a:t>Fuentes</a:t>
            </a:r>
            <a:endParaRPr lang="es-MX" sz="3000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2976" y="1214422"/>
            <a:ext cx="7143768" cy="2974952"/>
          </a:xfrm>
        </p:spPr>
        <p:txBody>
          <a:bodyPr>
            <a:normAutofit fontScale="70000" lnSpcReduction="20000"/>
          </a:bodyPr>
          <a:lstStyle/>
          <a:p>
            <a:pPr lvl="1" algn="just"/>
            <a:r>
              <a:rPr lang="es-MX" dirty="0" smtClean="0"/>
              <a:t>“La </a:t>
            </a:r>
            <a:r>
              <a:rPr lang="es-MX" dirty="0" smtClean="0"/>
              <a:t>historieta, elementos de la historieta, historia de la historieta, </a:t>
            </a:r>
            <a:r>
              <a:rPr lang="es-MX" dirty="0" smtClean="0"/>
              <a:t>montaje”; encontrado </a:t>
            </a:r>
            <a:r>
              <a:rPr lang="es-MX" dirty="0" smtClean="0"/>
              <a:t>el 25 de noviembre del 2009 en:</a:t>
            </a:r>
          </a:p>
          <a:p>
            <a:pPr lvl="1" algn="just">
              <a:buNone/>
            </a:pPr>
            <a:r>
              <a:rPr lang="es-MX" dirty="0" smtClean="0"/>
              <a:t>http://tq.educ.ar/tq03041/montaje.htm</a:t>
            </a:r>
            <a:endParaRPr lang="es-MX" dirty="0"/>
          </a:p>
          <a:p>
            <a:pPr lvl="1" algn="just"/>
            <a:r>
              <a:rPr lang="es-MX" sz="2400" dirty="0" smtClean="0"/>
              <a:t>“La </a:t>
            </a:r>
            <a:r>
              <a:rPr lang="es-MX" sz="2400" dirty="0" smtClean="0"/>
              <a:t>historia de la </a:t>
            </a:r>
            <a:r>
              <a:rPr lang="es-MX" sz="2400" dirty="0" smtClean="0"/>
              <a:t>Historieta”; </a:t>
            </a:r>
            <a:r>
              <a:rPr lang="es-MX" sz="2400" dirty="0" smtClean="0"/>
              <a:t>encontrado el 25 de noviembre del 2009 en:</a:t>
            </a:r>
          </a:p>
          <a:p>
            <a:pPr lvl="1" algn="just">
              <a:buNone/>
            </a:pPr>
            <a:r>
              <a:rPr lang="es-MX" sz="2400" dirty="0" smtClean="0"/>
              <a:t>http</a:t>
            </a:r>
            <a:r>
              <a:rPr lang="es-MX" dirty="0" smtClean="0"/>
              <a:t>://</a:t>
            </a:r>
            <a:r>
              <a:rPr lang="es-MX" dirty="0" smtClean="0"/>
              <a:t>www.oni.escuelas.edu.ar/olimpi98/HistoriadelaHistorieta/HISTORIA.htm</a:t>
            </a:r>
          </a:p>
          <a:p>
            <a:pPr lvl="1" algn="just"/>
            <a:r>
              <a:rPr lang="es-MX" dirty="0" err="1" smtClean="0"/>
              <a:t>Sepiensa</a:t>
            </a:r>
            <a:r>
              <a:rPr lang="es-MX" dirty="0" smtClean="0"/>
              <a:t>.</a:t>
            </a:r>
            <a:r>
              <a:rPr lang="es-MX" dirty="0" smtClean="0"/>
              <a:t> “Breve historia de la historieta”. Encontrado el 25 de noviembre del 2009 en:</a:t>
            </a:r>
          </a:p>
          <a:p>
            <a:pPr lvl="1" algn="just">
              <a:buNone/>
            </a:pPr>
            <a:r>
              <a:rPr lang="es-MX" dirty="0" smtClean="0"/>
              <a:t>http://sepiensa.org.mx/contenidos/2005/historiaComic/historieta_1.htm</a:t>
            </a:r>
            <a:endParaRPr lang="es-MX" dirty="0" smtClean="0"/>
          </a:p>
          <a:p>
            <a:pPr algn="just"/>
            <a:endParaRPr lang="es-MX" dirty="0" smtClean="0"/>
          </a:p>
          <a:p>
            <a:endParaRPr lang="es-MX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0034" y="3786190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Sitos de interés</a:t>
            </a:r>
            <a:endParaRPr kumimoji="0" lang="es-MX" sz="30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000100" y="4786322"/>
            <a:ext cx="7143768" cy="1714512"/>
          </a:xfrm>
          <a:prstGeom prst="rect">
            <a:avLst/>
          </a:prstGeom>
        </p:spPr>
        <p:txBody>
          <a:bodyPr vert="horz" anchor="t">
            <a:normAutofit fontScale="92500" lnSpcReduction="20000"/>
          </a:bodyPr>
          <a:lstStyle/>
          <a:p>
            <a:pPr marL="365760" indent="-285750" algn="just">
              <a:spcBef>
                <a:spcPct val="20000"/>
              </a:spcBef>
              <a:buClr>
                <a:schemeClr val="accent1"/>
              </a:buClr>
              <a:buSzPct val="95000"/>
            </a:pPr>
            <a:r>
              <a:rPr lang="es-ES" sz="2000" b="1" dirty="0" smtClean="0"/>
              <a:t>Argandoña Sánchez, Guillermo. </a:t>
            </a:r>
            <a:r>
              <a:rPr lang="es-ES" sz="2000" b="1" i="1" u="sng" dirty="0" smtClean="0"/>
              <a:t>CARICATURISTA memo </a:t>
            </a:r>
            <a:r>
              <a:rPr lang="es-ES" sz="2000" b="1" i="1" u="sng" dirty="0" smtClean="0"/>
              <a:t>y  LA CLASSE (Escuela sin muros</a:t>
            </a:r>
            <a:r>
              <a:rPr lang="es-ES" sz="2000" b="1" i="1" u="sng" dirty="0" smtClean="0"/>
              <a:t>)...</a:t>
            </a:r>
            <a:r>
              <a:rPr lang="es-ES" sz="2000" b="1" i="1" dirty="0" smtClean="0"/>
              <a:t> </a:t>
            </a:r>
            <a:endParaRPr lang="es-ES" sz="2000" b="1" i="1" dirty="0" smtClean="0"/>
          </a:p>
          <a:p>
            <a:pPr marL="822960" lvl="1" indent="-285750" algn="just">
              <a:spcBef>
                <a:spcPct val="20000"/>
              </a:spcBef>
              <a:buClr>
                <a:schemeClr val="accent1"/>
              </a:buClr>
              <a:buSzPct val="95000"/>
            </a:pPr>
            <a:r>
              <a:rPr lang="es-ES" sz="2000" b="1" i="1" dirty="0" smtClean="0"/>
              <a:t>por </a:t>
            </a:r>
            <a:r>
              <a:rPr lang="es-ES" sz="2000" b="1" i="1" dirty="0" smtClean="0"/>
              <a:t>una </a:t>
            </a:r>
            <a:r>
              <a:rPr lang="es-ES" sz="2000" b="1" i="1" dirty="0" smtClean="0"/>
              <a:t>educación </a:t>
            </a:r>
            <a:r>
              <a:rPr lang="es-ES" sz="2000" b="1" i="1" dirty="0" smtClean="0"/>
              <a:t>con sentido...del humor. </a:t>
            </a:r>
            <a:r>
              <a:rPr lang="es-ES" sz="2000" b="1" i="1" dirty="0" smtClean="0"/>
              <a:t>Alternativa, </a:t>
            </a:r>
            <a:r>
              <a:rPr lang="es-ES" sz="2000" b="1" i="1" dirty="0" smtClean="0"/>
              <a:t>autogestiva y emancipadora</a:t>
            </a:r>
            <a:r>
              <a:rPr lang="es-ES" sz="2000" b="1" i="1" dirty="0" smtClean="0"/>
              <a:t>. Encontrado. el 01 de diciembre del 2009 en:</a:t>
            </a:r>
          </a:p>
          <a:p>
            <a:pPr marL="822960" lvl="1" indent="-285750" algn="just">
              <a:spcBef>
                <a:spcPct val="20000"/>
              </a:spcBef>
              <a:buClr>
                <a:schemeClr val="accent1"/>
              </a:buClr>
              <a:buSzPct val="95000"/>
            </a:pPr>
            <a:r>
              <a:rPr lang="es-ES" sz="2000" b="1" i="1" dirty="0" smtClean="0"/>
              <a:t>http://usuarios.lycos.es/caricaturistamemo/</a:t>
            </a:r>
          </a:p>
          <a:p>
            <a:pPr marL="822960" lvl="1" indent="-285750" algn="just">
              <a:spcBef>
                <a:spcPct val="20000"/>
              </a:spcBef>
              <a:buClr>
                <a:schemeClr val="accent1"/>
              </a:buClr>
              <a:buSzPct val="95000"/>
            </a:pPr>
            <a:endParaRPr lang="es-ES" sz="2000" b="1" i="1" dirty="0" smtClean="0"/>
          </a:p>
          <a:p>
            <a:pPr marL="82296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1"/>
                </a:solidFill>
              </a:rPr>
              <a:t>Introducción</a:t>
            </a:r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A</a:t>
            </a:r>
            <a:r>
              <a:rPr lang="es-MX" dirty="0" smtClean="0"/>
              <a:t>lcance masivo por su precio, distribución  y grado de alfabetismo. </a:t>
            </a:r>
          </a:p>
          <a:p>
            <a:pPr algn="just"/>
            <a:r>
              <a:rPr lang="es-MX" dirty="0" smtClean="0"/>
              <a:t>Su función básica es de tipo social. Sin embargo también  difunden mensajes informativos, publicitarios, propagandísticos y de entretenimiento.</a:t>
            </a:r>
          </a:p>
          <a:p>
            <a:pPr algn="just"/>
            <a:r>
              <a:rPr lang="es-MX" dirty="0" smtClean="0"/>
              <a:t>Puede ser mitológica, histórica, política, de ciencia ficción, romántica.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1"/>
                </a:solidFill>
              </a:rPr>
              <a:t>Historia de la Historieta</a:t>
            </a:r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2000" dirty="0" smtClean="0"/>
              <a:t>EUA de fines del siglo XIX</a:t>
            </a:r>
          </a:p>
          <a:p>
            <a:pPr algn="just"/>
            <a:r>
              <a:rPr lang="es-MX" sz="2000" dirty="0" smtClean="0"/>
              <a:t>24 de diciembre de 1983 cuando apareció  el primer suplemento cómico a color en el periódico </a:t>
            </a:r>
            <a:r>
              <a:rPr lang="es-MX" sz="2000" b="1" i="1" dirty="0" smtClean="0"/>
              <a:t>World</a:t>
            </a:r>
            <a:r>
              <a:rPr lang="es-MX" sz="2000" dirty="0" smtClean="0"/>
              <a:t>, de Nueva York. </a:t>
            </a:r>
          </a:p>
          <a:p>
            <a:pPr algn="just"/>
            <a:r>
              <a:rPr lang="es-MX" sz="2000" b="1" i="1" dirty="0" smtClean="0"/>
              <a:t>Yellow Kid</a:t>
            </a:r>
            <a:r>
              <a:rPr lang="es-MX" sz="2000" dirty="0" smtClean="0"/>
              <a:t> ("El pibe amarillo"), creado por Richard Felton Outcault .</a:t>
            </a:r>
          </a:p>
          <a:p>
            <a:pPr algn="just"/>
            <a:r>
              <a:rPr lang="es-MX" sz="2000" dirty="0" smtClean="0"/>
              <a:t>Nueva narración ilustrada, con globos y diálogos.</a:t>
            </a:r>
          </a:p>
          <a:p>
            <a:pPr algn="just"/>
            <a:endParaRPr lang="es-MX" sz="2000" dirty="0"/>
          </a:p>
          <a:p>
            <a:pPr>
              <a:buNone/>
            </a:pPr>
            <a:endParaRPr lang="es-MX" sz="1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81314" y="1722438"/>
            <a:ext cx="33723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399032"/>
          </a:xfrm>
        </p:spPr>
        <p:txBody>
          <a:bodyPr/>
          <a:lstStyle/>
          <a:p>
            <a:r>
              <a:rPr lang="es-MX" dirty="0" smtClean="0">
                <a:solidFill>
                  <a:schemeClr val="accent1"/>
                </a:solidFill>
              </a:rPr>
              <a:t>¿Qué es la historieta? </a:t>
            </a:r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s-MX" dirty="0" smtClean="0"/>
              <a:t>Combinación de lenguaje verbal (palabra) y lenguaje icónico (dibujo)</a:t>
            </a:r>
            <a:endParaRPr lang="es-MX" dirty="0"/>
          </a:p>
          <a:p>
            <a:pPr algn="just"/>
            <a:r>
              <a:rPr lang="es-MX" dirty="0" smtClean="0"/>
              <a:t>Los textos verbales adquieren la función de completar el significado de la imagen. 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La historieta es una secuencia de viñetas o pictogramas que posee carácter narrativo. (Roman </a:t>
            </a:r>
            <a:r>
              <a:rPr lang="es-MX" dirty="0" err="1" smtClean="0"/>
              <a:t>Guber</a:t>
            </a:r>
            <a:r>
              <a:rPr lang="es-MX" dirty="0" smtClean="0"/>
              <a:t>) 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La historieta es un género literario autónomo, dotado de elementos estructurales propios, de una técnica comunicativa original, fundada en la existencia de un código compartido por los lectores y al cual el autor se remite para articular un mensaje que se dirige simultáneamente a la inteligencia, a la imaginación y al gusto de los propios lectores. (</a:t>
            </a:r>
            <a:r>
              <a:rPr lang="es-MX" dirty="0" err="1" smtClean="0"/>
              <a:t>Umberto</a:t>
            </a:r>
            <a:r>
              <a:rPr lang="es-MX" dirty="0" smtClean="0"/>
              <a:t> Eco) 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 rot="5400000">
            <a:off x="1278669" y="1507357"/>
            <a:ext cx="700281" cy="685915"/>
          </a:xfrm>
          <a:noFill/>
        </p:spPr>
        <p:txBody>
          <a:bodyPr/>
          <a:lstStyle/>
          <a:p>
            <a:r>
              <a:rPr lang="es-MX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Año</a:t>
            </a:r>
            <a:endParaRPr lang="es-MX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3"/>
          </p:nvPr>
        </p:nvSpPr>
        <p:spPr>
          <a:xfrm rot="5400000">
            <a:off x="4648340" y="-4926"/>
            <a:ext cx="723390" cy="3733590"/>
          </a:xfrm>
          <a:noFill/>
        </p:spPr>
        <p:txBody>
          <a:bodyPr>
            <a:normAutofit/>
          </a:bodyPr>
          <a:lstStyle/>
          <a:p>
            <a:r>
              <a:rPr lang="es-MX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Nombre de la Tira y autor</a:t>
            </a:r>
            <a:endParaRPr lang="es-MX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2"/>
          </p:nvPr>
        </p:nvSpPr>
        <p:spPr>
          <a:xfrm>
            <a:off x="742919" y="2285991"/>
            <a:ext cx="1987650" cy="3805232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1896</a:t>
            </a:r>
          </a:p>
          <a:p>
            <a:r>
              <a:rPr lang="es-MX" dirty="0" smtClean="0"/>
              <a:t>1910</a:t>
            </a:r>
          </a:p>
          <a:p>
            <a:r>
              <a:rPr lang="es-MX" dirty="0" smtClean="0"/>
              <a:t>1923</a:t>
            </a:r>
          </a:p>
          <a:p>
            <a:r>
              <a:rPr lang="es-MX" dirty="0" smtClean="0"/>
              <a:t>1925</a:t>
            </a:r>
          </a:p>
          <a:p>
            <a:r>
              <a:rPr lang="es-MX" dirty="0" smtClean="0"/>
              <a:t>1929</a:t>
            </a:r>
          </a:p>
          <a:p>
            <a:r>
              <a:rPr lang="es-MX" dirty="0" smtClean="0"/>
              <a:t> 1933</a:t>
            </a:r>
          </a:p>
          <a:p>
            <a:r>
              <a:rPr lang="es-MX" dirty="0" smtClean="0"/>
              <a:t>1936</a:t>
            </a:r>
          </a:p>
          <a:p>
            <a:r>
              <a:rPr lang="es-MX" dirty="0" smtClean="0"/>
              <a:t>1938</a:t>
            </a:r>
          </a:p>
          <a:p>
            <a:r>
              <a:rPr lang="es-MX" dirty="0" smtClean="0"/>
              <a:t>1939</a:t>
            </a:r>
          </a:p>
          <a:p>
            <a:r>
              <a:rPr lang="es-MX" dirty="0" smtClean="0"/>
              <a:t>1950</a:t>
            </a:r>
          </a:p>
          <a:p>
            <a:r>
              <a:rPr lang="es-MX" dirty="0" smtClean="0"/>
              <a:t>1963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>
          <a:xfrm>
            <a:off x="2028803" y="2285992"/>
            <a:ext cx="6186535" cy="38052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i="1" dirty="0" smtClean="0"/>
              <a:t>The Yellow Kid</a:t>
            </a:r>
            <a:r>
              <a:rPr lang="es-MX" dirty="0" smtClean="0"/>
              <a:t>, R. Outcault</a:t>
            </a:r>
          </a:p>
          <a:p>
            <a:pPr algn="just"/>
            <a:r>
              <a:rPr lang="es-MX" i="1" dirty="0" smtClean="0"/>
              <a:t>Mickey Mouse</a:t>
            </a:r>
            <a:r>
              <a:rPr lang="es-MX" dirty="0" smtClean="0"/>
              <a:t> ("El ratón Mickey), W. Disney</a:t>
            </a:r>
          </a:p>
          <a:p>
            <a:pPr algn="just"/>
            <a:r>
              <a:rPr lang="es-MX" i="1" dirty="0" smtClean="0"/>
              <a:t>Felix the Cat</a:t>
            </a:r>
            <a:r>
              <a:rPr lang="es-MX" dirty="0" smtClean="0"/>
              <a:t> ("El gato Felix"), P. Sullivan</a:t>
            </a:r>
          </a:p>
          <a:p>
            <a:pPr algn="just"/>
            <a:r>
              <a:rPr lang="es-MX" i="1" dirty="0" smtClean="0"/>
              <a:t>Betty Boop</a:t>
            </a:r>
            <a:r>
              <a:rPr lang="es-MX" dirty="0" smtClean="0"/>
              <a:t>, D. Fleisher</a:t>
            </a:r>
          </a:p>
          <a:p>
            <a:pPr algn="just"/>
            <a:r>
              <a:rPr lang="es-MX" i="1" dirty="0" smtClean="0"/>
              <a:t>Tarzán</a:t>
            </a:r>
            <a:r>
              <a:rPr lang="es-MX" dirty="0" smtClean="0"/>
              <a:t>, H. Foster</a:t>
            </a:r>
          </a:p>
          <a:p>
            <a:pPr algn="just"/>
            <a:r>
              <a:rPr lang="es-MX" i="1" dirty="0" smtClean="0"/>
              <a:t>Flash Gordon</a:t>
            </a:r>
            <a:r>
              <a:rPr lang="es-MX" dirty="0" smtClean="0"/>
              <a:t>, A. Raymond</a:t>
            </a:r>
          </a:p>
          <a:p>
            <a:pPr algn="just"/>
            <a:r>
              <a:rPr lang="es-MX" dirty="0" smtClean="0"/>
              <a:t>  </a:t>
            </a:r>
            <a:r>
              <a:rPr lang="es-MX" i="1" dirty="0" smtClean="0"/>
              <a:t>The Phantom</a:t>
            </a:r>
            <a:r>
              <a:rPr lang="es-MX" dirty="0" smtClean="0"/>
              <a:t> ("El fantasma"), R. Moore</a:t>
            </a:r>
          </a:p>
          <a:p>
            <a:pPr algn="just"/>
            <a:r>
              <a:rPr lang="es-MX" i="1" dirty="0" smtClean="0"/>
              <a:t>Superman</a:t>
            </a:r>
            <a:r>
              <a:rPr lang="es-MX" dirty="0" smtClean="0"/>
              <a:t>, Siegel y Shuster</a:t>
            </a:r>
          </a:p>
          <a:p>
            <a:pPr algn="just"/>
            <a:r>
              <a:rPr lang="es-MX" i="1" dirty="0" smtClean="0"/>
              <a:t>Batman</a:t>
            </a:r>
            <a:r>
              <a:rPr lang="es-MX" dirty="0" smtClean="0"/>
              <a:t>, B. Kane</a:t>
            </a:r>
          </a:p>
          <a:p>
            <a:pPr algn="just"/>
            <a:r>
              <a:rPr lang="es-MX" i="1" dirty="0" smtClean="0"/>
              <a:t>Peanuts</a:t>
            </a:r>
            <a:r>
              <a:rPr lang="es-MX" dirty="0" smtClean="0"/>
              <a:t> ("Rabanitos" o "Carlitos"), </a:t>
            </a:r>
            <a:r>
              <a:rPr lang="es-MX" dirty="0" err="1" smtClean="0"/>
              <a:t>Ch.</a:t>
            </a:r>
            <a:r>
              <a:rPr lang="es-MX" dirty="0" smtClean="0"/>
              <a:t> Schultz</a:t>
            </a:r>
          </a:p>
          <a:p>
            <a:pPr algn="just"/>
            <a:r>
              <a:rPr lang="es-MX" i="1" dirty="0" smtClean="0"/>
              <a:t>Spiderman</a:t>
            </a:r>
            <a:r>
              <a:rPr lang="es-MX" dirty="0" smtClean="0"/>
              <a:t>, S. Lee</a:t>
            </a:r>
          </a:p>
          <a:p>
            <a:endParaRPr lang="es-MX" dirty="0"/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 rot="5400000">
            <a:off x="3929046" y="-2357466"/>
            <a:ext cx="1071594" cy="6357982"/>
          </a:xfrm>
        </p:spPr>
        <p:txBody>
          <a:bodyPr>
            <a:normAutofit/>
          </a:bodyPr>
          <a:lstStyle/>
          <a:p>
            <a:r>
              <a:rPr lang="es-MX" sz="4200" b="0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chemeClr val="accent1"/>
                </a:solidFill>
              </a:rPr>
              <a:t>Cronología de la historieta</a:t>
            </a:r>
            <a:endParaRPr lang="es-MX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399032"/>
          </a:xfrm>
        </p:spPr>
        <p:txBody>
          <a:bodyPr/>
          <a:lstStyle/>
          <a:p>
            <a:r>
              <a:rPr lang="es-MX" dirty="0" smtClean="0">
                <a:solidFill>
                  <a:schemeClr val="accent1"/>
                </a:solidFill>
              </a:rPr>
              <a:t>Historieta en México</a:t>
            </a:r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2260572"/>
          </a:xfrm>
        </p:spPr>
        <p:txBody>
          <a:bodyPr>
            <a:normAutofit/>
          </a:bodyPr>
          <a:lstStyle/>
          <a:p>
            <a:pPr algn="just"/>
            <a:r>
              <a:rPr lang="es-ES" sz="2500" dirty="0" smtClean="0"/>
              <a:t>1880  surge historieta como estrategia publicitaria </a:t>
            </a:r>
            <a:r>
              <a:rPr lang="es-ES" sz="2500" dirty="0" smtClean="0">
                <a:sym typeface="Wingdings" pitchFamily="2" charset="2"/>
              </a:rPr>
              <a:t> </a:t>
            </a:r>
            <a:r>
              <a:rPr lang="es-ES" sz="2500" dirty="0" smtClean="0"/>
              <a:t>tabacalera ilustró las cajetillas con una serie —a la que llamaron "Historia de una mujer"— de 102 litografías elaboradas por un artista catalán llamado Eusebio Planas,</a:t>
            </a:r>
            <a:endParaRPr lang="es-MX" sz="2500" dirty="0" smtClean="0"/>
          </a:p>
          <a:p>
            <a:endParaRPr lang="es-MX" sz="2500" dirty="0"/>
          </a:p>
        </p:txBody>
      </p:sp>
      <p:pic>
        <p:nvPicPr>
          <p:cNvPr id="6" name="5 Imagen" descr="h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29946">
            <a:off x="6144952" y="3103598"/>
            <a:ext cx="2490296" cy="3613192"/>
          </a:xfrm>
          <a:prstGeom prst="rect">
            <a:avLst/>
          </a:prstGeom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571472" y="3643314"/>
            <a:ext cx="5214974" cy="300039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448056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Éxito comercial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publicación de  "Ranilla“ (fumador considerado el primer personaje de la historieta mexicana que resuelve sus problemas fumando un cigarro)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Autor: Juan Bautista Urrutia</a:t>
            </a:r>
            <a:endParaRPr kumimoji="0" lang="es-MX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s-MX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s-MX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1"/>
                </a:solidFill>
              </a:rPr>
              <a:t>Elementos de la historieta</a:t>
            </a:r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500562" cy="5357850"/>
          </a:xfrm>
        </p:spPr>
        <p:txBody>
          <a:bodyPr>
            <a:normAutofit fontScale="25000" lnSpcReduction="20000"/>
          </a:bodyPr>
          <a:lstStyle/>
          <a:p>
            <a:endParaRPr lang="es-MX" sz="3200" dirty="0" smtClean="0"/>
          </a:p>
          <a:p>
            <a:pPr>
              <a:buNone/>
            </a:pPr>
            <a:r>
              <a:rPr lang="es-MX" sz="10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Viñetas</a:t>
            </a:r>
          </a:p>
          <a:p>
            <a:pPr>
              <a:buNone/>
            </a:pPr>
            <a:endParaRPr lang="es-MX" sz="7200" dirty="0" smtClean="0"/>
          </a:p>
          <a:p>
            <a:pPr algn="just"/>
            <a:r>
              <a:rPr lang="es-MX" sz="7200" dirty="0" smtClean="0"/>
              <a:t>Gran superficie limitada del papel que representa un espacio mínimo y un tiempo significativo de la acción narrada. Es cada una de las unidades significativas espacio-temporales que construyen la narración.</a:t>
            </a:r>
          </a:p>
          <a:p>
            <a:pPr algn="just"/>
            <a:endParaRPr lang="es-MX" sz="7200" dirty="0" smtClean="0"/>
          </a:p>
          <a:p>
            <a:pPr algn="just"/>
            <a:r>
              <a:rPr lang="es-MX" sz="7200" dirty="0"/>
              <a:t>S</a:t>
            </a:r>
            <a:r>
              <a:rPr lang="es-MX" sz="7200" dirty="0" smtClean="0"/>
              <a:t>e organizan por cuadros. Algunas de ellas tienen distintos tamaños y proporciones, y la relación entre éstos y el contenido de la viñeta produce diferentes efectos temporales.</a:t>
            </a:r>
          </a:p>
          <a:p>
            <a:pPr algn="just"/>
            <a:endParaRPr lang="es-MX" sz="7200" dirty="0" smtClean="0"/>
          </a:p>
          <a:p>
            <a:pPr algn="just"/>
            <a:r>
              <a:rPr lang="es-MX" sz="7200" dirty="0"/>
              <a:t>L</a:t>
            </a:r>
            <a:r>
              <a:rPr lang="es-MX" sz="7200" dirty="0" smtClean="0"/>
              <a:t>as imágenes de las viñetas</a:t>
            </a:r>
            <a:r>
              <a:rPr lang="es-MX" sz="7200" dirty="0" smtClean="0">
                <a:sym typeface="Wingdings" pitchFamily="2" charset="2"/>
              </a:rPr>
              <a:t></a:t>
            </a:r>
            <a:r>
              <a:rPr lang="es-MX" sz="7200" dirty="0" smtClean="0"/>
              <a:t>generar la sensación de continuidad.  </a:t>
            </a:r>
            <a:r>
              <a:rPr lang="es-MX" sz="4900" dirty="0" smtClean="0"/>
              <a:t> </a:t>
            </a:r>
          </a:p>
          <a:p>
            <a:pPr algn="just">
              <a:buNone/>
            </a:pPr>
            <a:r>
              <a:rPr lang="es-MX" sz="4300" dirty="0" smtClean="0"/>
              <a:t>  </a:t>
            </a:r>
            <a:endParaRPr lang="es-MX" sz="34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14488"/>
            <a:ext cx="4183986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7158" y="500042"/>
            <a:ext cx="4038600" cy="545465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MX" sz="33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Globos o </a:t>
            </a:r>
            <a:r>
              <a:rPr lang="es-MX" sz="33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balloon</a:t>
            </a:r>
            <a:endParaRPr lang="es-MX" sz="33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es-MX" dirty="0" smtClean="0"/>
              <a:t>Contienen lo que dicen los personajes en diálogo e integra al texto a la historieta</a:t>
            </a:r>
          </a:p>
          <a:p>
            <a:pPr algn="just"/>
            <a:endParaRPr lang="es-MX" i="1" dirty="0" smtClean="0"/>
          </a:p>
          <a:p>
            <a:pPr algn="just">
              <a:buNone/>
            </a:pPr>
            <a:r>
              <a:rPr lang="es-MX" sz="33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Delta</a:t>
            </a:r>
            <a:r>
              <a:rPr lang="es-MX" i="1" dirty="0" smtClean="0"/>
              <a:t> </a:t>
            </a:r>
          </a:p>
          <a:p>
            <a:pPr algn="just"/>
            <a:r>
              <a:rPr lang="es-MX" dirty="0" smtClean="0"/>
              <a:t>Señala la procedencia del sonido o el texto emitido. Este signo es el más importante, no se puede omitir. </a:t>
            </a:r>
          </a:p>
          <a:p>
            <a:pPr algn="just">
              <a:buNone/>
            </a:pPr>
            <a:r>
              <a:rPr lang="es-MX" sz="36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Off</a:t>
            </a:r>
            <a:endParaRPr lang="es-MX" sz="36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es-MX" dirty="0" smtClean="0"/>
              <a:t> Se colocan fuera del globo e indican acotaciones sobre la acción.</a:t>
            </a:r>
          </a:p>
          <a:p>
            <a:endParaRPr lang="es-MX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642918"/>
            <a:ext cx="4471990" cy="4857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Tipografía</a:t>
            </a:r>
            <a:endParaRPr lang="es-MX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MX" dirty="0" smtClean="0"/>
              <a:t>El tipo de letra señala variaciones en la intensidad de la voz, movimientos y distancias espaciales.</a:t>
            </a:r>
          </a:p>
          <a:p>
            <a:pPr algn="just"/>
            <a:r>
              <a:rPr lang="es-MX" dirty="0" smtClean="0"/>
              <a:t>Cuando se resalta el trazo de la letra, se indica que la palabra es importante.</a:t>
            </a:r>
          </a:p>
          <a:p>
            <a:pPr algn="just"/>
            <a:r>
              <a:rPr lang="es-MX" dirty="0" smtClean="0"/>
              <a:t> El aumento del tamaño de las letras puede indicar terror , asombro etc.</a:t>
            </a:r>
          </a:p>
          <a:p>
            <a:endParaRPr lang="es-MX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071546"/>
            <a:ext cx="425767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511</TotalTime>
  <Words>854</Words>
  <Application>Microsoft Office PowerPoint</Application>
  <PresentationFormat>Presentación en pantalla (4:3)</PresentationFormat>
  <Paragraphs>124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Brío</vt:lpstr>
      <vt:lpstr>UNAM  Filosofía y Letras </vt:lpstr>
      <vt:lpstr>Introducción</vt:lpstr>
      <vt:lpstr>Historia de la Historieta</vt:lpstr>
      <vt:lpstr>¿Qué es la historieta? </vt:lpstr>
      <vt:lpstr>Cronología de la historieta</vt:lpstr>
      <vt:lpstr>Historieta en México</vt:lpstr>
      <vt:lpstr>Elementos de la historieta</vt:lpstr>
      <vt:lpstr>Diapositiva 8</vt:lpstr>
      <vt:lpstr>Tipografía</vt:lpstr>
      <vt:lpstr>Onomatopeyas</vt:lpstr>
      <vt:lpstr>Símbolos cinéticos</vt:lpstr>
      <vt:lpstr>Signos Icónicos</vt:lpstr>
      <vt:lpstr>Diferencias entre Cómic  e Historieta</vt:lpstr>
      <vt:lpstr>Diapositiva 14</vt:lpstr>
      <vt:lpstr>Diapositiva 15</vt:lpstr>
      <vt:lpstr>Diapositiva 16</vt:lpstr>
      <vt:lpstr>Fuentes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leticia</dc:creator>
  <cp:lastModifiedBy>Obed PC</cp:lastModifiedBy>
  <cp:revision>67</cp:revision>
  <dcterms:created xsi:type="dcterms:W3CDTF">2009-12-02T04:59:02Z</dcterms:created>
  <dcterms:modified xsi:type="dcterms:W3CDTF">2009-12-09T13:32:23Z</dcterms:modified>
</cp:coreProperties>
</file>